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</p:sldIdLst>
  <p:sldSz cx="9144000" cy="5143500" type="screen16x9"/>
  <p:notesSz cx="6858000" cy="9144000"/>
  <p:embeddedFontLst>
    <p:embeddedFont>
      <p:font typeface="Anaheim" panose="020B0604020202020204" charset="0"/>
      <p:regular r:id="rId36"/>
    </p:embeddedFont>
    <p:embeddedFont>
      <p:font typeface="Bebas Neue" panose="020B0000000000000000" pitchFamily="34" charset="0"/>
      <p:regular r:id="rId37"/>
    </p:embeddedFont>
    <p:embeddedFont>
      <p:font typeface="Montserrat" panose="020B0604020202020204" charset="0"/>
      <p:regular r:id="rId38"/>
      <p:bold r:id="rId39"/>
      <p:italic r:id="rId40"/>
      <p:boldItalic r:id="rId41"/>
    </p:embeddedFont>
    <p:embeddedFont>
      <p:font typeface="Montserrat Black" panose="020B0604020202020204" charset="0"/>
      <p:bold r:id="rId42"/>
      <p:boldItalic r:id="rId43"/>
    </p:embeddedFont>
    <p:embeddedFont>
      <p:font typeface="PT Sans" panose="020B060402020202020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3" name="Google Shape;1373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9" name="Google Shape;1399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" name="Google Shape;1415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1734a882cf6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1734a882cf6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g2da9c6ea23a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" name="Google Shape;1447;g2da9c6ea23a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g2da9c6ea23a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" name="Google Shape;1455;g2da9c6ea23a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1734a882cf6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1734a882cf6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1734a882cf6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1734a882cf6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1734a882cf6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1734a882cf6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1734a882cf6_0_18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1734a882cf6_0_18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2da9c6ea2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Google Shape;1531;g2da9c6ea2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2da9c6ea23a_0_1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2da9c6ea23a_0_1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g2da9c6ea23a_0_1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5" name="Google Shape;1575;g2da9c6ea23a_0_1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g2da9c6ea23a_0_1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5" name="Google Shape;1585;g2da9c6ea23a_0_1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2da9c6ea23a_0_1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2da9c6ea23a_0_1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2da9c6ea23a_0_16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2da9c6ea23a_0_16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g2da9c6ea23a_0_1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8" name="Google Shape;1628;g2da9c6ea23a_0_1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2da9c6ea23a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2da9c6ea23a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2da9c6ea23a_0_1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2da9c6ea23a_0_1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g2da9c6ea23a_0_1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" name="Google Shape;1679;g2da9c6ea23a_0_16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2da9c6ea23a_0_17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2da9c6ea23a_0_17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g2da9c6ea23a_0_17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7" name="Google Shape;1697;g2da9c6ea23a_0_17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734a882cf6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734a882cf6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g14ca49efd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8" name="Google Shape;1308;g14ca49efd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1734a882cf6_0_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1734a882cf6_0_6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2da9c6ea23a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2da9c6ea23a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g1734a882cf6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" name="Google Shape;1341;g1734a882cf6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g2da9c6ea23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" name="Google Shape;1352;g2da9c6ea23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" name="Google Shape;599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>
            <a:spLocks noGrp="1"/>
          </p:cNvSpPr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17"/>
          <p:cNvSpPr txBox="1">
            <a:spLocks noGrp="1"/>
          </p:cNvSpPr>
          <p:nvPr>
            <p:ph type="subTitle" idx="1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" name="Google Shape;721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3" name="Google Shape;753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7" name="Google Shape;787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75" name="Google Shape;875;p24"/>
          <p:cNvSpPr txBox="1">
            <a:spLocks noGrp="1"/>
          </p:cNvSpPr>
          <p:nvPr>
            <p:ph type="subTitle" idx="1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6" name="Google Shape;876;p24"/>
          <p:cNvSpPr txBox="1">
            <a:spLocks noGrp="1"/>
          </p:cNvSpPr>
          <p:nvPr>
            <p:ph type="subTitle" idx="2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24"/>
          <p:cNvSpPr txBox="1">
            <a:spLocks noGrp="1"/>
          </p:cNvSpPr>
          <p:nvPr>
            <p:ph type="subTitle" idx="3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8" name="Google Shape;878;p24"/>
          <p:cNvSpPr txBox="1">
            <a:spLocks noGrp="1"/>
          </p:cNvSpPr>
          <p:nvPr>
            <p:ph type="subTitle" idx="4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24"/>
          <p:cNvSpPr txBox="1">
            <a:spLocks noGrp="1"/>
          </p:cNvSpPr>
          <p:nvPr>
            <p:ph type="subTitle" idx="5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0" name="Google Shape;880;p24"/>
          <p:cNvSpPr txBox="1">
            <a:spLocks noGrp="1"/>
          </p:cNvSpPr>
          <p:nvPr>
            <p:ph type="subTitle" idx="6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24"/>
          <p:cNvSpPr txBox="1">
            <a:spLocks noGrp="1"/>
          </p:cNvSpPr>
          <p:nvPr>
            <p:ph type="subTitle" idx="7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2" name="Google Shape;882;p24"/>
          <p:cNvSpPr txBox="1">
            <a:spLocks noGrp="1"/>
          </p:cNvSpPr>
          <p:nvPr>
            <p:ph type="subTitle" idx="8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3" name="Google Shape;883;p24"/>
          <p:cNvSpPr txBox="1">
            <a:spLocks noGrp="1"/>
          </p:cNvSpPr>
          <p:nvPr>
            <p:ph type="subTitle" idx="9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4" name="Google Shape;884;p24"/>
          <p:cNvSpPr txBox="1">
            <a:spLocks noGrp="1"/>
          </p:cNvSpPr>
          <p:nvPr>
            <p:ph type="subTitle" idx="13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5" name="Google Shape;885;p24"/>
          <p:cNvSpPr txBox="1">
            <a:spLocks noGrp="1"/>
          </p:cNvSpPr>
          <p:nvPr>
            <p:ph type="subTitle" idx="14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6" name="Google Shape;886;p24"/>
          <p:cNvSpPr txBox="1">
            <a:spLocks noGrp="1"/>
          </p:cNvSpPr>
          <p:nvPr>
            <p:ph type="subTitle" idx="15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49" name="Google Shape;949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51" name="Google Shape;951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8" name="Google Shape;978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9" name="Google Shape;979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1" name="Google Shape;981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2" name="Google Shape;982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4" name="Google Shape;984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5" name="Google Shape;985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02" name="Google Shape;1002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rot="10515695" flipH="1">
              <a:off x="8395243" y="73330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rot="10515695" flipH="1">
              <a:off x="9021249" y="726033"/>
              <a:ext cx="650171" cy="721091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rot="10515695" flipH="1">
              <a:off x="8701969" y="187519"/>
              <a:ext cx="650171" cy="721066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10515695" flipH="1">
              <a:off x="8382688" y="-35101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10515695" flipH="1">
              <a:off x="9008695" y="-358246"/>
              <a:ext cx="650196" cy="721041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10515695" flipH="1">
              <a:off x="8988036" y="-202011"/>
              <a:ext cx="57070" cy="57045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10515695" flipH="1">
              <a:off x="9613745" y="157614"/>
              <a:ext cx="57045" cy="57070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10515695" flipH="1">
              <a:off x="9310934" y="707797"/>
              <a:ext cx="57020" cy="57070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>
            <a:spLocks noGrp="1"/>
          </p:cNvSpPr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1.jp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3" name="Google Shape;1233;p3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4" name="Google Shape;1234;p3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5" name="Google Shape;1235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36" name="Google Shape;1236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39" name="Google Shape;1239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" name="Google Shape;1241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2" name="Google Shape;1242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4" name="Google Shape;1244;p32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5" name="Google Shape;1245;p32"/>
          <p:cNvSpPr txBox="1">
            <a:spLocks noGrp="1"/>
          </p:cNvSpPr>
          <p:nvPr>
            <p:ph type="ctrTitle"/>
          </p:nvPr>
        </p:nvSpPr>
        <p:spPr>
          <a:xfrm>
            <a:off x="713225" y="1256700"/>
            <a:ext cx="7220100" cy="22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Movie Recommendation System </a:t>
            </a:r>
            <a:r>
              <a:rPr lang="en" sz="33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6" name="Google Shape;1246;p3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Model Making Team</a:t>
            </a:r>
            <a:endParaRPr u="sng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5" name="Google Shape;1375;p41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6" name="Google Shape;1376;p41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sp>
        <p:nvSpPr>
          <p:cNvPr id="1377" name="Google Shape;1377;p41"/>
          <p:cNvSpPr txBox="1">
            <a:spLocks noGrp="1"/>
          </p:cNvSpPr>
          <p:nvPr>
            <p:ph type="title"/>
          </p:nvPr>
        </p:nvSpPr>
        <p:spPr>
          <a:xfrm>
            <a:off x="-474250" y="453375"/>
            <a:ext cx="48552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78" name="Google Shape;1378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5125" y="2113250"/>
            <a:ext cx="5133749" cy="252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9" name="Google Shape;1379;p41"/>
          <p:cNvSpPr txBox="1"/>
          <p:nvPr/>
        </p:nvSpPr>
        <p:spPr>
          <a:xfrm>
            <a:off x="2005125" y="1388875"/>
            <a:ext cx="3952800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TMDB 5000 Movie Dataset - Kaggle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4" name="Google Shape;1384;p42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385" name="Google Shape;1385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7" name="Google Shape;1387;p42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388" name="Google Shape;1388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" name="Google Shape;1390;p42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391" name="Google Shape;139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3" name="Google Shape;1393;p42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4" name="Google Shape;1394;p42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5" name="Google Shape;1395;p42"/>
          <p:cNvSpPr txBox="1">
            <a:spLocks noGrp="1"/>
          </p:cNvSpPr>
          <p:nvPr>
            <p:ph type="title"/>
          </p:nvPr>
        </p:nvSpPr>
        <p:spPr>
          <a:xfrm>
            <a:off x="344000" y="551750"/>
            <a:ext cx="48552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 Handling</a:t>
            </a:r>
            <a:endParaRPr sz="3000"/>
          </a:p>
        </p:txBody>
      </p:sp>
      <p:sp>
        <p:nvSpPr>
          <p:cNvPr id="1396" name="Google Shape;1396;p42"/>
          <p:cNvSpPr txBox="1"/>
          <p:nvPr/>
        </p:nvSpPr>
        <p:spPr>
          <a:xfrm>
            <a:off x="3065850" y="1405325"/>
            <a:ext cx="5085000" cy="27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Pandas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Numpy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1" name="Google Shape;1401;p43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2" name="Google Shape;1402;p43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3" name="Google Shape;1403;p43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4" name="Google Shape;1404;p43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5" name="Google Shape;1405;p43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06" name="Google Shape;1406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" name="Google Shape;1408;p43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09" name="Google Shape;1409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1" name="Google Shape;1411;p43"/>
          <p:cNvSpPr txBox="1">
            <a:spLocks noGrp="1"/>
          </p:cNvSpPr>
          <p:nvPr>
            <p:ph type="title"/>
          </p:nvPr>
        </p:nvSpPr>
        <p:spPr>
          <a:xfrm>
            <a:off x="2144400" y="540075"/>
            <a:ext cx="48552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Pandas</a:t>
            </a:r>
            <a:endParaRPr sz="3000"/>
          </a:p>
        </p:txBody>
      </p:sp>
      <p:sp>
        <p:nvSpPr>
          <p:cNvPr id="1412" name="Google Shape;1412;p43"/>
          <p:cNvSpPr txBox="1"/>
          <p:nvPr/>
        </p:nvSpPr>
        <p:spPr>
          <a:xfrm>
            <a:off x="1523850" y="1380075"/>
            <a:ext cx="6096300" cy="3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Used for data manipulation and analysis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provides data structures like DataFrame and Series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Tasks: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cleaning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Transformation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Exploration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Functionalities: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Handling missing data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Reshaping datasets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Merging  datasets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7" name="Google Shape;1417;p44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418" name="Google Shape;1418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" name="Google Shape;1420;p44"/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421" name="Google Shape;1421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23" name="Google Shape;1423;p4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4" name="Google Shape;1424;p44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6849112" y="209824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425" name="Google Shape;1425;p44"/>
          <p:cNvSpPr txBox="1">
            <a:spLocks noGrp="1"/>
          </p:cNvSpPr>
          <p:nvPr>
            <p:ph type="title"/>
          </p:nvPr>
        </p:nvSpPr>
        <p:spPr>
          <a:xfrm>
            <a:off x="2144400" y="540075"/>
            <a:ext cx="48552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Numpy</a:t>
            </a:r>
            <a:endParaRPr sz="3000"/>
          </a:p>
        </p:txBody>
      </p:sp>
      <p:sp>
        <p:nvSpPr>
          <p:cNvPr id="1426" name="Google Shape;1426;p44"/>
          <p:cNvSpPr txBox="1"/>
          <p:nvPr/>
        </p:nvSpPr>
        <p:spPr>
          <a:xfrm>
            <a:off x="1535138" y="1278075"/>
            <a:ext cx="6096300" cy="3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Package for numerical computing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provides support for large, multi-dimensional arrays and matrices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Tasks: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Linear algebra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Fourier analysis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Random number generation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1" name="Google Shape;1431;p4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2" name="Google Shape;1432;p45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3" name="Google Shape;1433;p45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4" name="Google Shape;1434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6" name="Google Shape;1436;p45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7" name="Google Shape;1437;p45"/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8" name="Google Shape;1438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0" name="Google Shape;1440;p45"/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41" name="Google Shape;1441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3" name="Google Shape;1443;p45"/>
          <p:cNvSpPr txBox="1">
            <a:spLocks noGrp="1"/>
          </p:cNvSpPr>
          <p:nvPr>
            <p:ph type="title"/>
          </p:nvPr>
        </p:nvSpPr>
        <p:spPr>
          <a:xfrm>
            <a:off x="425375" y="423175"/>
            <a:ext cx="48552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 Integration</a:t>
            </a:r>
            <a:endParaRPr sz="3000"/>
          </a:p>
        </p:txBody>
      </p:sp>
      <p:sp>
        <p:nvSpPr>
          <p:cNvPr id="1444" name="Google Shape;1444;p45"/>
          <p:cNvSpPr txBox="1"/>
          <p:nvPr/>
        </p:nvSpPr>
        <p:spPr>
          <a:xfrm>
            <a:off x="3273600" y="1346875"/>
            <a:ext cx="5085000" cy="27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Combining data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Two Files: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Movies 	( 20 Columns )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	( 4 Columns )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Merging on the basis of Title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Now Total 23 Columns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9" name="Google Shape;1449;p46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0" name="Google Shape;1450;p46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sp>
        <p:nvSpPr>
          <p:cNvPr id="1451" name="Google Shape;1451;p46"/>
          <p:cNvSpPr txBox="1">
            <a:spLocks noGrp="1"/>
          </p:cNvSpPr>
          <p:nvPr>
            <p:ph type="title"/>
          </p:nvPr>
        </p:nvSpPr>
        <p:spPr>
          <a:xfrm>
            <a:off x="449250" y="412500"/>
            <a:ext cx="48552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Feature Selection 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2" name="Google Shape;1452;p46"/>
          <p:cNvSpPr txBox="1"/>
          <p:nvPr/>
        </p:nvSpPr>
        <p:spPr>
          <a:xfrm>
            <a:off x="2005125" y="1388875"/>
            <a:ext cx="5460900" cy="3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Selecting Main Features which are useful for recommendation system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Columns: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Movie_id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Title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Overview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Genres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Keywords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Cast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Crew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7" name="Google Shape;1457;p47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458" name="Google Shape;1458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0" name="Google Shape;1460;p47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461" name="Google Shape;1461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3" name="Google Shape;1463;p47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464" name="Google Shape;1464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66" name="Google Shape;1466;p47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7" name="Google Shape;1467;p4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68" name="Google Shape;1468;p47"/>
          <p:cNvSpPr txBox="1">
            <a:spLocks noGrp="1"/>
          </p:cNvSpPr>
          <p:nvPr>
            <p:ph type="title"/>
          </p:nvPr>
        </p:nvSpPr>
        <p:spPr>
          <a:xfrm>
            <a:off x="344000" y="551750"/>
            <a:ext cx="48552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 Cleaning</a:t>
            </a:r>
            <a:endParaRPr sz="3000"/>
          </a:p>
        </p:txBody>
      </p:sp>
      <p:sp>
        <p:nvSpPr>
          <p:cNvPr id="1469" name="Google Shape;1469;p47"/>
          <p:cNvSpPr txBox="1"/>
          <p:nvPr/>
        </p:nvSpPr>
        <p:spPr>
          <a:xfrm>
            <a:off x="3065850" y="1405325"/>
            <a:ext cx="5085000" cy="27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Handling missing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 Rows Found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Deleting Missing Values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4" name="Google Shape;1474;p48"/>
          <p:cNvGrpSpPr/>
          <p:nvPr/>
        </p:nvGrpSpPr>
        <p:grpSpPr>
          <a:xfrm>
            <a:off x="6199150" y="861750"/>
            <a:ext cx="76825" cy="76800"/>
            <a:chOff x="3104875" y="1099400"/>
            <a:chExt cx="76825" cy="76800"/>
          </a:xfrm>
        </p:grpSpPr>
        <p:sp>
          <p:nvSpPr>
            <p:cNvPr id="1475" name="Google Shape;1475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" name="Google Shape;1477;p48"/>
          <p:cNvGrpSpPr/>
          <p:nvPr/>
        </p:nvGrpSpPr>
        <p:grpSpPr>
          <a:xfrm>
            <a:off x="7823013" y="3685825"/>
            <a:ext cx="76825" cy="76800"/>
            <a:chOff x="3104875" y="1099400"/>
            <a:chExt cx="76825" cy="76800"/>
          </a:xfrm>
        </p:grpSpPr>
        <p:sp>
          <p:nvSpPr>
            <p:cNvPr id="1478" name="Google Shape;1478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80" name="Google Shape;1480;p48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932737" y="4799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1" name="Google Shape;1481;p48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6939186">
            <a:off x="6623786" y="554667"/>
            <a:ext cx="1320683" cy="1183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2" name="Google Shape;1482;p48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056860" y="3472212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483" name="Google Shape;1483;p48"/>
          <p:cNvSpPr txBox="1">
            <a:spLocks noGrp="1"/>
          </p:cNvSpPr>
          <p:nvPr>
            <p:ph type="title"/>
          </p:nvPr>
        </p:nvSpPr>
        <p:spPr>
          <a:xfrm>
            <a:off x="344000" y="551750"/>
            <a:ext cx="48552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 Transformation</a:t>
            </a:r>
            <a:endParaRPr sz="3000"/>
          </a:p>
        </p:txBody>
      </p:sp>
      <p:sp>
        <p:nvSpPr>
          <p:cNvPr id="1484" name="Google Shape;1484;p48"/>
          <p:cNvSpPr txBox="1"/>
          <p:nvPr/>
        </p:nvSpPr>
        <p:spPr>
          <a:xfrm>
            <a:off x="1458525" y="1387775"/>
            <a:ext cx="5568900" cy="3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Converting Columns into simple representation using ast library.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Columns: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Genres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Keywords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Cast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Crew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Splitting different words into list of Overview column.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At last removing spaces from above columns.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9" name="Google Shape;1489;p49"/>
          <p:cNvGrpSpPr/>
          <p:nvPr/>
        </p:nvGrpSpPr>
        <p:grpSpPr>
          <a:xfrm>
            <a:off x="923900" y="1437125"/>
            <a:ext cx="76825" cy="76800"/>
            <a:chOff x="3104875" y="1099400"/>
            <a:chExt cx="76825" cy="76800"/>
          </a:xfrm>
        </p:grpSpPr>
        <p:sp>
          <p:nvSpPr>
            <p:cNvPr id="1490" name="Google Shape;1490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92" name="Google Shape;1492;p4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503887" y="462313"/>
            <a:ext cx="652202" cy="61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3" name="Google Shape;1493;p49"/>
          <p:cNvSpPr txBox="1">
            <a:spLocks noGrp="1"/>
          </p:cNvSpPr>
          <p:nvPr>
            <p:ph type="title"/>
          </p:nvPr>
        </p:nvSpPr>
        <p:spPr>
          <a:xfrm>
            <a:off x="344000" y="551750"/>
            <a:ext cx="48552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Engineering</a:t>
            </a:r>
            <a:endParaRPr sz="3000"/>
          </a:p>
        </p:txBody>
      </p:sp>
      <p:sp>
        <p:nvSpPr>
          <p:cNvPr id="1494" name="Google Shape;1494;p49"/>
          <p:cNvSpPr txBox="1"/>
          <p:nvPr/>
        </p:nvSpPr>
        <p:spPr>
          <a:xfrm>
            <a:off x="1458525" y="1387775"/>
            <a:ext cx="5568900" cy="3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Creating new features from existing ones.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Combine all features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Genres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Keywords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Cast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Crew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Overview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Into a single feature called tags.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9" name="Google Shape;1499;p50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4099849" y="-381863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0" name="Google Shape;1500;p50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6939188">
            <a:off x="603297" y="3412299"/>
            <a:ext cx="1552576" cy="13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1" name="Google Shape;1501;p50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3711104" y="5212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2" name="Google Shape;1502;p50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7152235" y="3461350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503" name="Google Shape;1503;p50"/>
          <p:cNvSpPr txBox="1">
            <a:spLocks noGrp="1"/>
          </p:cNvSpPr>
          <p:nvPr>
            <p:ph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Data is Ready!!!</a:t>
            </a:r>
            <a:endParaRPr sz="4800"/>
          </a:p>
        </p:txBody>
      </p:sp>
      <p:grpSp>
        <p:nvGrpSpPr>
          <p:cNvPr id="1504" name="Google Shape;1504;p50"/>
          <p:cNvGrpSpPr/>
          <p:nvPr/>
        </p:nvGrpSpPr>
        <p:grpSpPr>
          <a:xfrm>
            <a:off x="2447900" y="1156975"/>
            <a:ext cx="76825" cy="76800"/>
            <a:chOff x="3104875" y="1099400"/>
            <a:chExt cx="76825" cy="76800"/>
          </a:xfrm>
        </p:grpSpPr>
        <p:sp>
          <p:nvSpPr>
            <p:cNvPr id="1505" name="Google Shape;1505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" name="Google Shape;1507;p50"/>
          <p:cNvGrpSpPr/>
          <p:nvPr/>
        </p:nvGrpSpPr>
        <p:grpSpPr>
          <a:xfrm>
            <a:off x="4889800" y="4015138"/>
            <a:ext cx="76825" cy="76800"/>
            <a:chOff x="3104875" y="1099400"/>
            <a:chExt cx="76825" cy="76800"/>
          </a:xfrm>
        </p:grpSpPr>
        <p:sp>
          <p:nvSpPr>
            <p:cNvPr id="1508" name="Google Shape;1508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" name="Google Shape;1510;p50"/>
          <p:cNvGrpSpPr/>
          <p:nvPr/>
        </p:nvGrpSpPr>
        <p:grpSpPr>
          <a:xfrm>
            <a:off x="6434350" y="909775"/>
            <a:ext cx="76825" cy="76800"/>
            <a:chOff x="3104875" y="1099400"/>
            <a:chExt cx="76825" cy="76800"/>
          </a:xfrm>
        </p:grpSpPr>
        <p:sp>
          <p:nvSpPr>
            <p:cNvPr id="1511" name="Google Shape;1511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33"/>
          <p:cNvSpPr txBox="1">
            <a:spLocks noGrp="1"/>
          </p:cNvSpPr>
          <p:nvPr>
            <p:ph type="title"/>
          </p:nvPr>
        </p:nvSpPr>
        <p:spPr>
          <a:xfrm>
            <a:off x="720000" y="5285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MEMBERS</a:t>
            </a:r>
            <a:endParaRPr/>
          </a:p>
        </p:txBody>
      </p:sp>
      <p:sp>
        <p:nvSpPr>
          <p:cNvPr id="1252" name="Google Shape;1252;p3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Designer</a:t>
            </a:r>
            <a:endParaRPr/>
          </a:p>
        </p:txBody>
      </p:sp>
      <p:sp>
        <p:nvSpPr>
          <p:cNvPr id="1253" name="Google Shape;1253;p33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54" name="Google Shape;1254;p3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Aashir Shehzad</a:t>
            </a:r>
            <a:endParaRPr/>
          </a:p>
        </p:txBody>
      </p:sp>
      <p:sp>
        <p:nvSpPr>
          <p:cNvPr id="1255" name="Google Shape;1255;p3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</a:t>
            </a:r>
            <a:endParaRPr/>
          </a:p>
        </p:txBody>
      </p:sp>
      <p:sp>
        <p:nvSpPr>
          <p:cNvPr id="1256" name="Google Shape;1256;p33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57" name="Google Shape;1257;p3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Fayaz Noor</a:t>
            </a:r>
            <a:endParaRPr/>
          </a:p>
        </p:txBody>
      </p:sp>
      <p:sp>
        <p:nvSpPr>
          <p:cNvPr id="1258" name="Google Shape;1258;p3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Training</a:t>
            </a:r>
            <a:endParaRPr/>
          </a:p>
        </p:txBody>
      </p:sp>
      <p:sp>
        <p:nvSpPr>
          <p:cNvPr id="1259" name="Google Shape;1259;p33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60" name="Google Shape;1260;p3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Kashif </a:t>
            </a:r>
            <a:r>
              <a:rPr lang="en-US" dirty="0"/>
              <a:t>Khan</a:t>
            </a:r>
            <a:endParaRPr dirty="0"/>
          </a:p>
        </p:txBody>
      </p:sp>
      <p:sp>
        <p:nvSpPr>
          <p:cNvPr id="1261" name="Google Shape;1261;p3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testing</a:t>
            </a:r>
            <a:endParaRPr/>
          </a:p>
        </p:txBody>
      </p:sp>
      <p:sp>
        <p:nvSpPr>
          <p:cNvPr id="1262" name="Google Shape;1262;p33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63" name="Google Shape;1263;p3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Saad Khan</a:t>
            </a:r>
            <a:endParaRPr/>
          </a:p>
        </p:txBody>
      </p:sp>
      <p:grpSp>
        <p:nvGrpSpPr>
          <p:cNvPr id="1264" name="Google Shape;1264;p33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65" name="Google Shape;1265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33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68" name="Google Shape;1268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0" name="Google Shape;1270;p33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7" name="Google Shape;1517;p51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1518" name="Google Shape;1518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0" name="Google Shape;1520;p51"/>
          <p:cNvGrpSpPr/>
          <p:nvPr/>
        </p:nvGrpSpPr>
        <p:grpSpPr>
          <a:xfrm>
            <a:off x="1023900" y="787450"/>
            <a:ext cx="76825" cy="76800"/>
            <a:chOff x="3104875" y="1099400"/>
            <a:chExt cx="76825" cy="76800"/>
          </a:xfrm>
        </p:grpSpPr>
        <p:sp>
          <p:nvSpPr>
            <p:cNvPr id="1521" name="Google Shape;1521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" name="Google Shape;1523;p51"/>
          <p:cNvGrpSpPr/>
          <p:nvPr/>
        </p:nvGrpSpPr>
        <p:grpSpPr>
          <a:xfrm>
            <a:off x="4348688" y="1412750"/>
            <a:ext cx="76825" cy="76800"/>
            <a:chOff x="3104875" y="1099400"/>
            <a:chExt cx="76825" cy="76800"/>
          </a:xfrm>
        </p:grpSpPr>
        <p:sp>
          <p:nvSpPr>
            <p:cNvPr id="1524" name="Google Shape;1524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26" name="Google Shape;1526;p51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1220421">
            <a:off x="7128999" y="22645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7" name="Google Shape;1527;p5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3602125" y="3426450"/>
            <a:ext cx="1569950" cy="150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8" name="Google Shape;1528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3325" y="787450"/>
            <a:ext cx="4892350" cy="32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52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34" name="Google Shape;1534;p52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Kashif Khan</a:t>
            </a:r>
            <a:endParaRPr dirty="0"/>
          </a:p>
        </p:txBody>
      </p:sp>
      <p:pic>
        <p:nvPicPr>
          <p:cNvPr id="1535" name="Google Shape;1535;p52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52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7" name="Google Shape;1537;p52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8" name="Google Shape;1538;p52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539" name="Google Shape;1539;p52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TRAINING</a:t>
            </a:r>
            <a:endParaRPr/>
          </a:p>
        </p:txBody>
      </p:sp>
      <p:grpSp>
        <p:nvGrpSpPr>
          <p:cNvPr id="1540" name="Google Shape;1540;p52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41" name="Google Shape;1541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3" name="Google Shape;1543;p52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544" name="Google Shape;1544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6" name="Google Shape;1546;p52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547" name="Google Shape;1547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9" name="Google Shape;1549;p52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4" name="Google Shape;1554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5" name="Google Shape;1555;p53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556" name="Google Shape;155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58" name="Google Shape;1558;p53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9" name="Google Shape;1559;p53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560" name="Google Shape;1560;p53"/>
          <p:cNvSpPr txBox="1">
            <a:spLocks noGrp="1"/>
          </p:cNvSpPr>
          <p:nvPr>
            <p:ph type="title"/>
          </p:nvPr>
        </p:nvSpPr>
        <p:spPr>
          <a:xfrm>
            <a:off x="260650" y="1527275"/>
            <a:ext cx="83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Vectorization</a:t>
            </a:r>
            <a:endParaRPr sz="2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 for </a:t>
            </a:r>
            <a:endParaRPr sz="2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Movie Recommendations</a:t>
            </a:r>
            <a:endParaRPr sz="27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7" name="Google Shape;1577;p55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592621">
            <a:off x="188255" y="2917696"/>
            <a:ext cx="903663" cy="853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8" name="Google Shape;1578;p55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6264662" y="3464418"/>
            <a:ext cx="1535572" cy="1375613"/>
          </a:xfrm>
          <a:prstGeom prst="rect">
            <a:avLst/>
          </a:prstGeom>
          <a:noFill/>
          <a:ln>
            <a:noFill/>
          </a:ln>
        </p:spPr>
      </p:pic>
      <p:sp>
        <p:nvSpPr>
          <p:cNvPr id="1579" name="Google Shape;1579;p55"/>
          <p:cNvSpPr txBox="1">
            <a:spLocks noGrp="1"/>
          </p:cNvSpPr>
          <p:nvPr>
            <p:ph type="title"/>
          </p:nvPr>
        </p:nvSpPr>
        <p:spPr>
          <a:xfrm>
            <a:off x="-275575" y="773950"/>
            <a:ext cx="86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Vectorization: Transforming Words into Numbers</a:t>
            </a:r>
            <a:endParaRPr sz="1900"/>
          </a:p>
        </p:txBody>
      </p:sp>
      <p:sp>
        <p:nvSpPr>
          <p:cNvPr id="1580" name="Google Shape;1580;p55"/>
          <p:cNvSpPr txBox="1"/>
          <p:nvPr/>
        </p:nvSpPr>
        <p:spPr>
          <a:xfrm>
            <a:off x="1708349" y="1592850"/>
            <a:ext cx="5747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CountVectorizer.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1" name="Google Shape;1581;p55"/>
          <p:cNvSpPr txBox="1"/>
          <p:nvPr/>
        </p:nvSpPr>
        <p:spPr>
          <a:xfrm>
            <a:off x="1708349" y="1991000"/>
            <a:ext cx="5747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Each word becomes a dimension in the vector.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Its frequency determines its weight.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2" name="Google Shape;1582;p55"/>
          <p:cNvSpPr txBox="1"/>
          <p:nvPr/>
        </p:nvSpPr>
        <p:spPr>
          <a:xfrm>
            <a:off x="1708350" y="2755150"/>
            <a:ext cx="5813700" cy="10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allows computers to understand.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Compare movies in a mathematical way.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7" name="Google Shape;1587;p56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6693763" y="3270437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8" name="Google Shape;1588;p56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56"/>
          <p:cNvSpPr txBox="1">
            <a:spLocks noGrp="1"/>
          </p:cNvSpPr>
          <p:nvPr>
            <p:ph type="title"/>
          </p:nvPr>
        </p:nvSpPr>
        <p:spPr>
          <a:xfrm>
            <a:off x="308975" y="763800"/>
            <a:ext cx="78933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Finding Similar Movies: The Power of Cosine Similarity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0" name="Google Shape;1590;p56"/>
          <p:cNvSpPr txBox="1"/>
          <p:nvPr/>
        </p:nvSpPr>
        <p:spPr>
          <a:xfrm>
            <a:off x="1708349" y="1592850"/>
            <a:ext cx="5747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Need a way to compare them and find similar ones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1" name="Google Shape;1591;p56"/>
          <p:cNvSpPr txBox="1"/>
          <p:nvPr/>
        </p:nvSpPr>
        <p:spPr>
          <a:xfrm>
            <a:off x="1708349" y="1991000"/>
            <a:ext cx="5747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Cosine similarity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2" name="Google Shape;1592;p56"/>
          <p:cNvSpPr txBox="1"/>
          <p:nvPr/>
        </p:nvSpPr>
        <p:spPr>
          <a:xfrm>
            <a:off x="1708350" y="2374150"/>
            <a:ext cx="5813700" cy="10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calculates the angle between two vectors.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smaller angle indicates movies with similar themes and styles.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7" name="Google Shape;1597;p57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98" name="Google Shape;1598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0" name="Google Shape;1600;p57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601" name="Google Shape;1601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3" name="Google Shape;1603;p57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604" name="Google Shape;1604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06" name="Google Shape;1606;p57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7" name="Google Shape;1607;p5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8" name="Google Shape;1608;p57"/>
          <p:cNvSpPr txBox="1">
            <a:spLocks noGrp="1"/>
          </p:cNvSpPr>
          <p:nvPr>
            <p:ph type="title"/>
          </p:nvPr>
        </p:nvSpPr>
        <p:spPr>
          <a:xfrm>
            <a:off x="-1764450" y="774600"/>
            <a:ext cx="78933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Why Cosine Similarity?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9" name="Google Shape;1609;p57"/>
          <p:cNvSpPr txBox="1"/>
          <p:nvPr/>
        </p:nvSpPr>
        <p:spPr>
          <a:xfrm>
            <a:off x="1708350" y="1592850"/>
            <a:ext cx="6470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Euclidean distance, another measure, considers the vector's magnitude (length).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0" name="Google Shape;1610;p57"/>
          <p:cNvSpPr txBox="1"/>
          <p:nvPr/>
        </p:nvSpPr>
        <p:spPr>
          <a:xfrm>
            <a:off x="1708350" y="2219600"/>
            <a:ext cx="64425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Cosine similarity focuses on the direction (angle) between movie vectors.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1" name="Google Shape;1611;p57"/>
          <p:cNvSpPr txBox="1"/>
          <p:nvPr/>
        </p:nvSpPr>
        <p:spPr>
          <a:xfrm>
            <a:off x="1708350" y="2901700"/>
            <a:ext cx="5813700" cy="20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movie recommendations, content (theme, style) matters more than word count.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Cosine similarity effectively recommends similar movies regardless of variations in word frequency.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6" name="Google Shape;1616;p58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617" name="Google Shape;1617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" name="Google Shape;1619;p58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620" name="Google Shape;1620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22" name="Google Shape;1622;p58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8149863" y="239314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3" name="Google Shape;1623;p58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74399" y="3349947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4" name="Google Shape;1624;p58"/>
          <p:cNvSpPr txBox="1"/>
          <p:nvPr/>
        </p:nvSpPr>
        <p:spPr>
          <a:xfrm>
            <a:off x="1878150" y="1405325"/>
            <a:ext cx="6272700" cy="27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compare a user's favorite movie (or a set of movies) to all other movies in our database.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Movies with the highest cosine similarity scores are recommended.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These recommendations suggest movies you might enjoy based on your taste.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5" name="Google Shape;1625;p58"/>
          <p:cNvSpPr txBox="1">
            <a:spLocks noGrp="1"/>
          </p:cNvSpPr>
          <p:nvPr>
            <p:ph type="title"/>
          </p:nvPr>
        </p:nvSpPr>
        <p:spPr>
          <a:xfrm>
            <a:off x="-1764450" y="774600"/>
            <a:ext cx="78933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Movie Matchmaking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0" name="Google Shape;1630;p59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4099849" y="-381863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1" name="Google Shape;1631;p59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6939188">
            <a:off x="603297" y="3412299"/>
            <a:ext cx="1552576" cy="13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2" name="Google Shape;1632;p59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3711104" y="5212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3" name="Google Shape;1633;p59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7152235" y="3461350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634" name="Google Shape;1634;p59"/>
          <p:cNvSpPr txBox="1">
            <a:spLocks noGrp="1"/>
          </p:cNvSpPr>
          <p:nvPr>
            <p:ph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Lights, Camera, Recommend!!</a:t>
            </a:r>
            <a:endParaRPr sz="3000"/>
          </a:p>
        </p:txBody>
      </p:sp>
      <p:grpSp>
        <p:nvGrpSpPr>
          <p:cNvPr id="1635" name="Google Shape;1635;p59"/>
          <p:cNvGrpSpPr/>
          <p:nvPr/>
        </p:nvGrpSpPr>
        <p:grpSpPr>
          <a:xfrm>
            <a:off x="2447900" y="1156975"/>
            <a:ext cx="76825" cy="76800"/>
            <a:chOff x="3104875" y="1099400"/>
            <a:chExt cx="76825" cy="76800"/>
          </a:xfrm>
        </p:grpSpPr>
        <p:sp>
          <p:nvSpPr>
            <p:cNvPr id="1636" name="Google Shape;1636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8" name="Google Shape;1638;p59"/>
          <p:cNvGrpSpPr/>
          <p:nvPr/>
        </p:nvGrpSpPr>
        <p:grpSpPr>
          <a:xfrm>
            <a:off x="4889800" y="4015138"/>
            <a:ext cx="76825" cy="76800"/>
            <a:chOff x="3104875" y="1099400"/>
            <a:chExt cx="76825" cy="76800"/>
          </a:xfrm>
        </p:grpSpPr>
        <p:sp>
          <p:nvSpPr>
            <p:cNvPr id="1639" name="Google Shape;1639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9"/>
          <p:cNvGrpSpPr/>
          <p:nvPr/>
        </p:nvGrpSpPr>
        <p:grpSpPr>
          <a:xfrm>
            <a:off x="6434350" y="909775"/>
            <a:ext cx="76825" cy="76800"/>
            <a:chOff x="3104875" y="1099400"/>
            <a:chExt cx="76825" cy="76800"/>
          </a:xfrm>
        </p:grpSpPr>
        <p:sp>
          <p:nvSpPr>
            <p:cNvPr id="1642" name="Google Shape;1642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6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818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49" name="Google Shape;1649;p60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Saad Khan</a:t>
            </a:r>
            <a:endParaRPr/>
          </a:p>
        </p:txBody>
      </p:sp>
      <p:pic>
        <p:nvPicPr>
          <p:cNvPr id="1650" name="Google Shape;1650;p6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1" name="Google Shape;1651;p6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2" name="Google Shape;1652;p6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3" name="Google Shape;1653;p6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54" name="Google Shape;1654;p6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TESTING</a:t>
            </a:r>
            <a:endParaRPr/>
          </a:p>
        </p:txBody>
      </p:sp>
      <p:grpSp>
        <p:nvGrpSpPr>
          <p:cNvPr id="1655" name="Google Shape;1655;p6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656" name="Google Shape;1656;p6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6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8" name="Google Shape;1658;p6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659" name="Google Shape;1659;p6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6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6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662" name="Google Shape;1662;p6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6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64" name="Google Shape;1664;p6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9" name="Google Shape;1669;p61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0" name="Google Shape;1670;p61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671" name="Google Shape;1671;p6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6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73" name="Google Shape;1673;p61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649909" y="3634338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61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61"/>
          <p:cNvSpPr txBox="1">
            <a:spLocks noGrp="1"/>
          </p:cNvSpPr>
          <p:nvPr>
            <p:ph type="title"/>
          </p:nvPr>
        </p:nvSpPr>
        <p:spPr>
          <a:xfrm>
            <a:off x="661375" y="4051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System Testing?</a:t>
            </a:r>
            <a:endParaRPr/>
          </a:p>
        </p:txBody>
      </p:sp>
      <p:sp>
        <p:nvSpPr>
          <p:cNvPr id="1676" name="Google Shape;1676;p61"/>
          <p:cNvSpPr txBox="1"/>
          <p:nvPr/>
        </p:nvSpPr>
        <p:spPr>
          <a:xfrm>
            <a:off x="1720225" y="1575825"/>
            <a:ext cx="6045600" cy="3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Testing the entire Application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Validation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Activities: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Functional Testing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Non-Functional Testing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4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6" name="Google Shape;1276;p34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Aashir Shehzad</a:t>
            </a:r>
            <a:endParaRPr/>
          </a:p>
        </p:txBody>
      </p:sp>
      <p:pic>
        <p:nvPicPr>
          <p:cNvPr id="1277" name="Google Shape;1277;p34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8" name="Google Shape;1278;p34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9" name="Google Shape;1279;p34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0" name="Google Shape;1280;p34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81" name="Google Shape;1281;p34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DESIGNING</a:t>
            </a:r>
            <a:endParaRPr/>
          </a:p>
        </p:txBody>
      </p:sp>
      <p:grpSp>
        <p:nvGrpSpPr>
          <p:cNvPr id="1282" name="Google Shape;1282;p34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283" name="Google Shape;1283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" name="Google Shape;1285;p34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286" name="Google Shape;1286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" name="Google Shape;1288;p34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289" name="Google Shape;1289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1" name="Google Shape;1291;p34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1" name="Google Shape;1681;p62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2" name="Google Shape;1682;p6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683" name="Google Shape;1683;p62"/>
          <p:cNvSpPr txBox="1">
            <a:spLocks noGrp="1"/>
          </p:cNvSpPr>
          <p:nvPr>
            <p:ph type="title"/>
          </p:nvPr>
        </p:nvSpPr>
        <p:spPr>
          <a:xfrm>
            <a:off x="667425" y="44425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Process Overview</a:t>
            </a:r>
            <a:endParaRPr/>
          </a:p>
        </p:txBody>
      </p:sp>
      <p:sp>
        <p:nvSpPr>
          <p:cNvPr id="1684" name="Google Shape;1684;p62"/>
          <p:cNvSpPr txBox="1"/>
          <p:nvPr/>
        </p:nvSpPr>
        <p:spPr>
          <a:xfrm>
            <a:off x="1698149" y="2315575"/>
            <a:ext cx="5747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Importance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5" name="Google Shape;1685;p62"/>
          <p:cNvSpPr txBox="1"/>
          <p:nvPr/>
        </p:nvSpPr>
        <p:spPr>
          <a:xfrm>
            <a:off x="1698150" y="1758225"/>
            <a:ext cx="60456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Phases of Testing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16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1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1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0" name="Google Shape;1690;p63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592621">
            <a:off x="188255" y="2917696"/>
            <a:ext cx="903663" cy="853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1" name="Google Shape;1691;p6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6264662" y="3464418"/>
            <a:ext cx="1535572" cy="1375613"/>
          </a:xfrm>
          <a:prstGeom prst="rect">
            <a:avLst/>
          </a:prstGeom>
          <a:noFill/>
          <a:ln>
            <a:noFill/>
          </a:ln>
        </p:spPr>
      </p:pic>
      <p:sp>
        <p:nvSpPr>
          <p:cNvPr id="1692" name="Google Shape;1692;p63"/>
          <p:cNvSpPr txBox="1">
            <a:spLocks noGrp="1"/>
          </p:cNvSpPr>
          <p:nvPr>
            <p:ph type="title"/>
          </p:nvPr>
        </p:nvSpPr>
        <p:spPr>
          <a:xfrm>
            <a:off x="-1371600" y="773950"/>
            <a:ext cx="658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Testing Techniques</a:t>
            </a:r>
            <a:endParaRPr sz="1900"/>
          </a:p>
        </p:txBody>
      </p:sp>
      <p:sp>
        <p:nvSpPr>
          <p:cNvPr id="1693" name="Google Shape;1693;p63"/>
          <p:cNvSpPr txBox="1"/>
          <p:nvPr/>
        </p:nvSpPr>
        <p:spPr>
          <a:xfrm>
            <a:off x="1708349" y="1669050"/>
            <a:ext cx="5747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Static Testing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4" name="Google Shape;1694;p63"/>
          <p:cNvSpPr txBox="1"/>
          <p:nvPr/>
        </p:nvSpPr>
        <p:spPr>
          <a:xfrm>
            <a:off x="1708349" y="2219600"/>
            <a:ext cx="5747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Dynamic Testing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/>
                                        <p:tgtEl>
                                          <p:spTgt spid="1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9" name="Google Shape;1699;p6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700" name="Google Shape;1700;p6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6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2" name="Google Shape;1702;p6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703" name="Google Shape;1703;p6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6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05" name="Google Shape;1705;p6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6" name="Google Shape;1706;p6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707" name="Google Shape;1707;p64"/>
          <p:cNvSpPr txBox="1">
            <a:spLocks noGrp="1"/>
          </p:cNvSpPr>
          <p:nvPr>
            <p:ph type="title"/>
          </p:nvPr>
        </p:nvSpPr>
        <p:spPr>
          <a:xfrm>
            <a:off x="-2221650" y="774600"/>
            <a:ext cx="78933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Program Testing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8" name="Google Shape;1708;p64"/>
          <p:cNvSpPr txBox="1"/>
          <p:nvPr/>
        </p:nvSpPr>
        <p:spPr>
          <a:xfrm>
            <a:off x="1708350" y="1592850"/>
            <a:ext cx="6470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Recommendation Functionality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9" name="Google Shape;1709;p64"/>
          <p:cNvSpPr txBox="1"/>
          <p:nvPr/>
        </p:nvSpPr>
        <p:spPr>
          <a:xfrm>
            <a:off x="1708350" y="2219600"/>
            <a:ext cx="64425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User Interface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4" name="Google Shape;1714;p6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-128024" y="2283338"/>
            <a:ext cx="1671077" cy="160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5" name="Google Shape;1715;p65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6" name="Google Shape;1716;p65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sp>
        <p:nvSpPr>
          <p:cNvPr id="1717" name="Google Shape;1717;p65"/>
          <p:cNvSpPr/>
          <p:nvPr/>
        </p:nvSpPr>
        <p:spPr>
          <a:xfrm rot="5400000">
            <a:off x="5559449" y="3477350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65"/>
          <p:cNvSpPr txBox="1">
            <a:spLocks noGrp="1"/>
          </p:cNvSpPr>
          <p:nvPr>
            <p:ph type="title"/>
          </p:nvPr>
        </p:nvSpPr>
        <p:spPr>
          <a:xfrm>
            <a:off x="1738338" y="13212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719" name="Google Shape;1719;p65"/>
          <p:cNvSpPr txBox="1">
            <a:spLocks noGrp="1"/>
          </p:cNvSpPr>
          <p:nvPr>
            <p:ph type="subTitle" idx="4294967295"/>
          </p:nvPr>
        </p:nvSpPr>
        <p:spPr>
          <a:xfrm>
            <a:off x="2347900" y="20751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</a:rPr>
              <a:t>DO YOU HAVE ANY QUESTIONS?</a:t>
            </a:r>
            <a:endParaRPr b="1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p229005@pwr.nu.edu.pk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+92 317 </a:t>
            </a:r>
            <a:r>
              <a:rPr lang="en-GB" dirty="0"/>
              <a:t>2358854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ittihad.com</a:t>
            </a:r>
            <a:endParaRPr dirty="0"/>
          </a:p>
        </p:txBody>
      </p:sp>
      <p:grpSp>
        <p:nvGrpSpPr>
          <p:cNvPr id="1720" name="Google Shape;1720;p65"/>
          <p:cNvGrpSpPr/>
          <p:nvPr/>
        </p:nvGrpSpPr>
        <p:grpSpPr>
          <a:xfrm>
            <a:off x="5694278" y="3571513"/>
            <a:ext cx="346056" cy="345674"/>
            <a:chOff x="3303268" y="3817349"/>
            <a:chExt cx="346056" cy="345674"/>
          </a:xfrm>
        </p:grpSpPr>
        <p:sp>
          <p:nvSpPr>
            <p:cNvPr id="1721" name="Google Shape;1721;p65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65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65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65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5" name="Google Shape;1725;p65"/>
          <p:cNvSpPr/>
          <p:nvPr/>
        </p:nvSpPr>
        <p:spPr>
          <a:xfrm rot="5400000">
            <a:off x="4932012" y="3477350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65"/>
          <p:cNvSpPr/>
          <p:nvPr/>
        </p:nvSpPr>
        <p:spPr>
          <a:xfrm>
            <a:off x="5067120" y="3571322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65"/>
          <p:cNvSpPr/>
          <p:nvPr/>
        </p:nvSpPr>
        <p:spPr>
          <a:xfrm rot="5400000">
            <a:off x="6186887" y="3477350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8" name="Google Shape;1728;p65"/>
          <p:cNvGrpSpPr/>
          <p:nvPr/>
        </p:nvGrpSpPr>
        <p:grpSpPr>
          <a:xfrm>
            <a:off x="6321819" y="3571513"/>
            <a:ext cx="346056" cy="345674"/>
            <a:chOff x="3752358" y="3817349"/>
            <a:chExt cx="346056" cy="345674"/>
          </a:xfrm>
        </p:grpSpPr>
        <p:sp>
          <p:nvSpPr>
            <p:cNvPr id="1729" name="Google Shape;1729;p65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65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65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65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33" name="Google Shape;1733;p65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922999" y="2349334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4" name="Google Shape;1734;p65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592621">
            <a:off x="445180" y="38958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6" name="Google Shape;1296;p35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7" name="Google Shape;1297;p35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298" name="Google Shape;129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35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01" name="Google Shape;1301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3" name="Google Shape;1303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4" name="Google Shape;1304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305" name="Google Shape;1305;p35"/>
          <p:cNvSpPr txBox="1">
            <a:spLocks noGrp="1"/>
          </p:cNvSpPr>
          <p:nvPr>
            <p:ph type="title"/>
          </p:nvPr>
        </p:nvSpPr>
        <p:spPr>
          <a:xfrm>
            <a:off x="716550" y="20124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System Designing?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0" name="Google Shape;1310;p36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311" name="Google Shape;1311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13" name="Google Shape;1313;p36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4" name="Google Shape;1314;p36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315" name="Google Shape;1315;p36"/>
          <p:cNvSpPr txBox="1">
            <a:spLocks noGrp="1"/>
          </p:cNvSpPr>
          <p:nvPr>
            <p:ph type="title"/>
          </p:nvPr>
        </p:nvSpPr>
        <p:spPr>
          <a:xfrm>
            <a:off x="-551775" y="44425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 is important?</a:t>
            </a:r>
            <a:endParaRPr/>
          </a:p>
        </p:txBody>
      </p:sp>
      <p:sp>
        <p:nvSpPr>
          <p:cNvPr id="1316" name="Google Shape;1316;p36"/>
          <p:cNvSpPr txBox="1"/>
          <p:nvPr/>
        </p:nvSpPr>
        <p:spPr>
          <a:xfrm>
            <a:off x="1698149" y="1482625"/>
            <a:ext cx="5747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Clarity and Understanding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7" name="Google Shape;1317;p36"/>
          <p:cNvSpPr txBox="1"/>
          <p:nvPr/>
        </p:nvSpPr>
        <p:spPr>
          <a:xfrm>
            <a:off x="1698149" y="2774800"/>
            <a:ext cx="5747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Efficiency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8" name="Google Shape;1318;p36"/>
          <p:cNvSpPr txBox="1"/>
          <p:nvPr/>
        </p:nvSpPr>
        <p:spPr>
          <a:xfrm>
            <a:off x="1698149" y="2315575"/>
            <a:ext cx="5747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Customer Satisfaction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9" name="Google Shape;1319;p36"/>
          <p:cNvSpPr txBox="1"/>
          <p:nvPr/>
        </p:nvSpPr>
        <p:spPr>
          <a:xfrm>
            <a:off x="1698149" y="1910625"/>
            <a:ext cx="57477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Maintainability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1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1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1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1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1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4" name="Google Shape;1324;p37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592621">
            <a:off x="188255" y="2917696"/>
            <a:ext cx="903663" cy="853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5" name="Google Shape;1325;p3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6831612" y="204793"/>
            <a:ext cx="1535572" cy="1375613"/>
          </a:xfrm>
          <a:prstGeom prst="rect">
            <a:avLst/>
          </a:prstGeom>
          <a:noFill/>
          <a:ln>
            <a:noFill/>
          </a:ln>
        </p:spPr>
      </p:pic>
      <p:sp>
        <p:nvSpPr>
          <p:cNvPr id="1326" name="Google Shape;1326;p37"/>
          <p:cNvSpPr txBox="1">
            <a:spLocks noGrp="1"/>
          </p:cNvSpPr>
          <p:nvPr>
            <p:ph type="title"/>
          </p:nvPr>
        </p:nvSpPr>
        <p:spPr>
          <a:xfrm>
            <a:off x="654775" y="3232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Designs</a:t>
            </a:r>
            <a:endParaRPr/>
          </a:p>
        </p:txBody>
      </p:sp>
      <p:sp>
        <p:nvSpPr>
          <p:cNvPr id="1327" name="Google Shape;1327;p37"/>
          <p:cNvSpPr txBox="1">
            <a:spLocks noGrp="1"/>
          </p:cNvSpPr>
          <p:nvPr>
            <p:ph type="title"/>
          </p:nvPr>
        </p:nvSpPr>
        <p:spPr>
          <a:xfrm>
            <a:off x="654775" y="1241025"/>
            <a:ext cx="2994000" cy="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Class Diagram:</a:t>
            </a:r>
            <a:endParaRPr sz="1600"/>
          </a:p>
        </p:txBody>
      </p:sp>
      <p:pic>
        <p:nvPicPr>
          <p:cNvPr id="1328" name="Google Shape;1328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52806" y="1819280"/>
            <a:ext cx="2238375" cy="150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/>
                                        <p:tgtEl>
                                          <p:spTgt spid="1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3" name="Google Shape;1333;p38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520382">
            <a:off x="6681333" y="146651"/>
            <a:ext cx="1175235" cy="763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4" name="Google Shape;1334;p38"/>
          <p:cNvGrpSpPr/>
          <p:nvPr/>
        </p:nvGrpSpPr>
        <p:grpSpPr>
          <a:xfrm>
            <a:off x="7816150" y="894463"/>
            <a:ext cx="76825" cy="76800"/>
            <a:chOff x="3104875" y="1099400"/>
            <a:chExt cx="76825" cy="76800"/>
          </a:xfrm>
        </p:grpSpPr>
        <p:sp>
          <p:nvSpPr>
            <p:cNvPr id="1335" name="Google Shape;133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7" name="Google Shape;1337;p38"/>
          <p:cNvSpPr txBox="1">
            <a:spLocks noGrp="1"/>
          </p:cNvSpPr>
          <p:nvPr>
            <p:ph type="title"/>
          </p:nvPr>
        </p:nvSpPr>
        <p:spPr>
          <a:xfrm>
            <a:off x="590500" y="602125"/>
            <a:ext cx="2994000" cy="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Use Case Diagram:</a:t>
            </a:r>
            <a:endParaRPr sz="1600"/>
          </a:p>
        </p:txBody>
      </p:sp>
      <p:pic>
        <p:nvPicPr>
          <p:cNvPr id="1338" name="Google Shape;133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9563" y="1200625"/>
            <a:ext cx="6004874" cy="2936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3" name="Google Shape;1343;p39"/>
          <p:cNvGrpSpPr/>
          <p:nvPr/>
        </p:nvGrpSpPr>
        <p:grpSpPr>
          <a:xfrm>
            <a:off x="6556775" y="821850"/>
            <a:ext cx="76825" cy="76800"/>
            <a:chOff x="3104875" y="1099400"/>
            <a:chExt cx="76825" cy="76800"/>
          </a:xfrm>
        </p:grpSpPr>
        <p:sp>
          <p:nvSpPr>
            <p:cNvPr id="1344" name="Google Shape;134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6" name="Google Shape;1346;p3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7" name="Google Shape;1347;p3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8" name="Google Shape;1348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77449" y="1182675"/>
            <a:ext cx="5789099" cy="34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9" name="Google Shape;1349;p39"/>
          <p:cNvSpPr txBox="1">
            <a:spLocks noGrp="1"/>
          </p:cNvSpPr>
          <p:nvPr>
            <p:ph type="title"/>
          </p:nvPr>
        </p:nvSpPr>
        <p:spPr>
          <a:xfrm>
            <a:off x="590500" y="602125"/>
            <a:ext cx="2994000" cy="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Sequence Diagram: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55" name="Google Shape;1355;p40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Fayaz Noor</a:t>
            </a:r>
            <a:endParaRPr/>
          </a:p>
        </p:txBody>
      </p:sp>
      <p:pic>
        <p:nvPicPr>
          <p:cNvPr id="1356" name="Google Shape;1356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7" name="Google Shape;1357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8" name="Google Shape;1358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9" name="Google Shape;1359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60" name="Google Shape;1360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</a:t>
            </a:r>
            <a:endParaRPr/>
          </a:p>
        </p:txBody>
      </p:sp>
      <p:grpSp>
        <p:nvGrpSpPr>
          <p:cNvPr id="1361" name="Google Shape;1361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62" name="Google Shape;136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65" name="Google Shape;136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68" name="Google Shape;136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70" name="Google Shape;1370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517</Words>
  <Application>Microsoft Office PowerPoint</Application>
  <PresentationFormat>On-screen Show (16:9)</PresentationFormat>
  <Paragraphs>151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Bebas Neue</vt:lpstr>
      <vt:lpstr>PT Sans</vt:lpstr>
      <vt:lpstr>Montserrat Light</vt:lpstr>
      <vt:lpstr>Nunito Light</vt:lpstr>
      <vt:lpstr>Anaheim</vt:lpstr>
      <vt:lpstr>Montserrat</vt:lpstr>
      <vt:lpstr>Montserrat Black</vt:lpstr>
      <vt:lpstr>Arial</vt:lpstr>
      <vt:lpstr>Artificial Intelligence (AI) Technology Consulting by Slidesgo</vt:lpstr>
      <vt:lpstr>Movie Recommendation System (AI)</vt:lpstr>
      <vt:lpstr>MEMBERS</vt:lpstr>
      <vt:lpstr>01</vt:lpstr>
      <vt:lpstr>What is System Designing?</vt:lpstr>
      <vt:lpstr>Why it is important?</vt:lpstr>
      <vt:lpstr>Designs</vt:lpstr>
      <vt:lpstr>Use Case Diagram:</vt:lpstr>
      <vt:lpstr>Sequence Diagram:</vt:lpstr>
      <vt:lpstr>02</vt:lpstr>
      <vt:lpstr>Data</vt:lpstr>
      <vt:lpstr>Data Handling</vt:lpstr>
      <vt:lpstr>Pandas</vt:lpstr>
      <vt:lpstr>Numpy</vt:lpstr>
      <vt:lpstr>Data Integration</vt:lpstr>
      <vt:lpstr>Feature Selection </vt:lpstr>
      <vt:lpstr>Data Cleaning</vt:lpstr>
      <vt:lpstr>Data Transformation</vt:lpstr>
      <vt:lpstr>Feature Engineering</vt:lpstr>
      <vt:lpstr>Data is Ready!!!</vt:lpstr>
      <vt:lpstr>PowerPoint Presentation</vt:lpstr>
      <vt:lpstr>03</vt:lpstr>
      <vt:lpstr>Vectorization  for  Movie Recommendations</vt:lpstr>
      <vt:lpstr>Vectorization: Transforming Words into Numbers</vt:lpstr>
      <vt:lpstr>Finding Similar Movies: The Power of Cosine Similarity </vt:lpstr>
      <vt:lpstr>Why Cosine Similarity?</vt:lpstr>
      <vt:lpstr>Movie Matchmaking</vt:lpstr>
      <vt:lpstr>Lights, Camera, Recommend!!</vt:lpstr>
      <vt:lpstr>04</vt:lpstr>
      <vt:lpstr>What is System Testing?</vt:lpstr>
      <vt:lpstr>Testing Process Overview</vt:lpstr>
      <vt:lpstr>Testing Techniques</vt:lpstr>
      <vt:lpstr>Program Testing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Recommendation System (AI)</dc:title>
  <cp:lastModifiedBy>Kashif Sahil Ks</cp:lastModifiedBy>
  <cp:revision>2</cp:revision>
  <dcterms:modified xsi:type="dcterms:W3CDTF">2024-06-16T05:46:54Z</dcterms:modified>
</cp:coreProperties>
</file>